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  <p:sldMasterId id="214748368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Nothing You Could Do"/>
      <p:regular r:id="rId26"/>
    </p:embeddedFont>
    <p:embeddedFont>
      <p:font typeface="Pacifico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A1F2C8-8AC9-4FF3-ABB1-BF78D39A4A73}">
  <a:tblStyle styleId="{ABA1F2C8-8AC9-4FF3-ABB1-BF78D39A4A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NothingYouCouldDo-regular.fntdata"/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1" Type="http://schemas.openxmlformats.org/officeDocument/2006/relationships/slide" Target="slides/slide14.xml"/><Relationship Id="rId3" Type="http://schemas.openxmlformats.org/officeDocument/2006/relationships/presProps" Target="presProps.xml"/><Relationship Id="rId25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0" Type="http://schemas.openxmlformats.org/officeDocument/2006/relationships/slide" Target="slides/slide13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9" Type="http://schemas.openxmlformats.org/officeDocument/2006/relationships/customXml" Target="../customXml/item2.xml"/><Relationship Id="rId24" Type="http://schemas.openxmlformats.org/officeDocument/2006/relationships/font" Target="fonts/Montserrat-italic.fntdata"/><Relationship Id="rId1" Type="http://schemas.openxmlformats.org/officeDocument/2006/relationships/theme" Target="theme/theme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3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8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22" Type="http://schemas.openxmlformats.org/officeDocument/2006/relationships/font" Target="fonts/Montserrat-regular.fntdata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7" Type="http://schemas.openxmlformats.org/officeDocument/2006/relationships/font" Target="fonts/Pacifico-regular.fntdata"/><Relationship Id="rId14" Type="http://schemas.openxmlformats.org/officeDocument/2006/relationships/slide" Target="slides/slide7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ristpoll.marist.edu/polls/npr-pbs-newshour-marist-national-poll-trust-in-elections-threat-to-democracy-biden-approval-november-2021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ristpoll.marist.edu/polls/npr-pbs-newshour-marist-national-poll-trust-in-elections-threat-to-democracy-biden-approval-november-2021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30b6aeb7e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30b6aeb7e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30b6aeb7e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30b6aeb7e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4e7e3217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4e7e3217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30b6aeb7e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30b6aeb7e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30b6aeb7e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30b6aeb7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30b6aeb7e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30b6aeb7e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17e5d5c8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17e5d5c8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189782c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189782c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https://maristpoll.marist.edu/polls/npr-pbs-newshour-marist-national-poll-trust-in-elections-threat-to-democracy-biden-approval-november-2021/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189782c5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189782c5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189782c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189782c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https://maristpoll.marist.edu/polls/npr-pbs-newshour-marist-national-poll-trust-in-elections-threat-to-democracy-biden-approval-november-2021/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189782c5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189782c5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30b6aeb7e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30b6aeb7e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189782c5f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1189782c5f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30b6aeb7e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30b6aeb7e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ber Sandwich Original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7338625" y="4663225"/>
            <a:ext cx="1415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#EduProtocols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0850" y="4653588"/>
            <a:ext cx="464850" cy="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1825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81527" r="0" t="0"/>
          <a:stretch/>
        </p:blipFill>
        <p:spPr>
          <a:xfrm>
            <a:off x="7718249" y="0"/>
            <a:ext cx="1425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4145407" y="3906293"/>
            <a:ext cx="37215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/>
        </p:nvSpPr>
        <p:spPr>
          <a:xfrm>
            <a:off x="4632965" y="3495780"/>
            <a:ext cx="27462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othing You Could Do"/>
                <a:ea typeface="Nothing You Could Do"/>
                <a:cs typeface="Nothing You Could Do"/>
                <a:sym typeface="Nothing You Could Do"/>
              </a:rPr>
              <a:t>Partner Names: 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3250" y="512625"/>
            <a:ext cx="5257850" cy="2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483900" y="4835175"/>
            <a:ext cx="1415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#EduProtocols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ber Sandwich Title  1">
  <p:cSld name="TITLE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0850" y="4653588"/>
            <a:ext cx="464850" cy="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4145407" y="3906293"/>
            <a:ext cx="3721500" cy="7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/>
        </p:nvSpPr>
        <p:spPr>
          <a:xfrm>
            <a:off x="4632965" y="3495780"/>
            <a:ext cx="27462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othing You Could Do"/>
                <a:ea typeface="Nothing You Could Do"/>
                <a:cs typeface="Nothing You Could Do"/>
                <a:sym typeface="Nothing You Could Do"/>
              </a:rPr>
              <a:t>Partner Names: 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250" y="512625"/>
            <a:ext cx="5257850" cy="2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ber Sandwich Title 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2459200" y="83175"/>
            <a:ext cx="4147500" cy="2193000"/>
          </a:xfrm>
          <a:prstGeom prst="wedgeEllipseCallout">
            <a:avLst>
              <a:gd fmla="val -18470" name="adj1"/>
              <a:gd fmla="val 120646" name="adj2"/>
            </a:avLst>
          </a:prstGeom>
          <a:solidFill>
            <a:schemeClr val="accent1"/>
          </a:solidFill>
          <a:ln>
            <a:noFill/>
          </a:ln>
          <a:effectLst>
            <a:outerShdw blurRad="171450" rotWithShape="0" algn="bl" dir="5400000" dist="285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2459200" y="3989775"/>
            <a:ext cx="44892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/>
        </p:nvSpPr>
        <p:spPr>
          <a:xfrm>
            <a:off x="3047350" y="3577000"/>
            <a:ext cx="3312900" cy="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othing You Could Do"/>
                <a:ea typeface="Nothing You Could Do"/>
                <a:cs typeface="Nothing You Could Do"/>
                <a:sym typeface="Nothing You Could Do"/>
              </a:rPr>
              <a:t>Partner Names: 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15550" y="298351"/>
            <a:ext cx="3312899" cy="16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1390424" y="2319076"/>
            <a:ext cx="6363174" cy="8936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99999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74EA7">
                    <a:alpha val="39220"/>
                  </a:srgbClr>
                </a:solidFill>
                <a:latin typeface="Nothing You Could Do"/>
              </a:rPr>
              <a:t>Cyber Sandwich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ber Sandwich Title 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2459200" y="83175"/>
            <a:ext cx="4147500" cy="2193000"/>
          </a:xfrm>
          <a:prstGeom prst="wedgeEllipseCallout">
            <a:avLst>
              <a:gd fmla="val -18470" name="adj1"/>
              <a:gd fmla="val 120646" name="adj2"/>
            </a:avLst>
          </a:prstGeom>
          <a:solidFill>
            <a:schemeClr val="accent1"/>
          </a:solidFill>
          <a:ln>
            <a:noFill/>
          </a:ln>
          <a:effectLst>
            <a:outerShdw blurRad="142875" rotWithShape="0" algn="bl" dir="5400000" dist="285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047350" y="3577000"/>
            <a:ext cx="3312900" cy="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othing You Could Do"/>
                <a:ea typeface="Nothing You Could Do"/>
                <a:cs typeface="Nothing You Could Do"/>
                <a:sym typeface="Nothing You Could Do"/>
              </a:rPr>
              <a:t>Partner Names: 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1390424" y="2319076"/>
            <a:ext cx="6363174" cy="8936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99999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74EA7">
                    <a:alpha val="39220"/>
                  </a:srgbClr>
                </a:solidFill>
                <a:latin typeface="Nothing You Could Do"/>
              </a:rPr>
              <a:t>Cyber Sandwich</a:t>
            </a:r>
          </a:p>
        </p:txBody>
      </p:sp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2459200" y="3989775"/>
            <a:ext cx="44892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2814600" y="466800"/>
            <a:ext cx="3312900" cy="13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ber Sandwich Title  Blank">
  <p:cSld name="BLANK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552775" y="83175"/>
            <a:ext cx="8065500" cy="2832000"/>
          </a:xfrm>
          <a:prstGeom prst="wedgeEllipseCallout">
            <a:avLst>
              <a:gd fmla="val -13204" name="adj1"/>
              <a:gd fmla="val 82417" name="adj2"/>
            </a:avLst>
          </a:prstGeom>
          <a:solidFill>
            <a:schemeClr val="accent1"/>
          </a:solidFill>
          <a:ln>
            <a:noFill/>
          </a:ln>
          <a:effectLst>
            <a:outerShdw blurRad="114300" rotWithShape="0" algn="bl" dir="5400000" dist="47625">
              <a:srgbClr val="000000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3047350" y="3577000"/>
            <a:ext cx="3312900" cy="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othing You Could Do"/>
                <a:ea typeface="Nothing You Could Do"/>
                <a:cs typeface="Nothing You Could Do"/>
                <a:sym typeface="Nothing You Could Do"/>
              </a:rPr>
              <a:t>Partner Names: 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sp>
        <p:nvSpPr>
          <p:cNvPr id="94" name="Google Shape;94;p18"/>
          <p:cNvSpPr txBox="1"/>
          <p:nvPr>
            <p:ph idx="1" type="subTitle"/>
          </p:nvPr>
        </p:nvSpPr>
        <p:spPr>
          <a:xfrm>
            <a:off x="2459200" y="3989775"/>
            <a:ext cx="44892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type="title"/>
          </p:nvPr>
        </p:nvSpPr>
        <p:spPr>
          <a:xfrm>
            <a:off x="1595500" y="491125"/>
            <a:ext cx="5766300" cy="19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oup of TWO">
  <p:cSld name="BLANK_2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oup of TWO 2">
  <p:cSld name="BLANK_2_1_3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3950" y="218125"/>
            <a:ext cx="6268094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2633075" y="632450"/>
            <a:ext cx="711600" cy="487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222550" y="356700"/>
            <a:ext cx="2090400" cy="29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Find more slides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under the pull down arrow. </a:t>
            </a:r>
            <a:endParaRPr sz="30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oup of TWO 1">
  <p:cSld name="BLANK_2_1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BLANK_2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oup of THREE">
  <p:cSld name="CUSTOM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1 Notes">
  <p:cSld name="CUSTOM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9" name="Google Shape;129;p24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1 Paragraph">
  <p:cSld name="CUSTOM_1_1_4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25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2 Notes">
  <p:cSld name="CUSTOM_1_1_3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2 Paragraph">
  <p:cSld name="CUSTOM_1_1_3_2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3 Notes">
  <p:cSld name="CUSTOM_1_1_3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3 Paragraph">
  <p:cSld name="CUSTOM_1_1_3_1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nn Diagram for 2">
  <p:cSld name="CUSTOM_1_1_3_1_1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0"/>
          <p:cNvSpPr txBox="1"/>
          <p:nvPr>
            <p:ph idx="1" type="subTitle"/>
          </p:nvPr>
        </p:nvSpPr>
        <p:spPr>
          <a:xfrm>
            <a:off x="116125" y="736525"/>
            <a:ext cx="29775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2" type="subTitle"/>
          </p:nvPr>
        </p:nvSpPr>
        <p:spPr>
          <a:xfrm>
            <a:off x="3180750" y="736525"/>
            <a:ext cx="27672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4" name="Google Shape;154;p30"/>
          <p:cNvSpPr txBox="1"/>
          <p:nvPr>
            <p:ph idx="3" type="subTitle"/>
          </p:nvPr>
        </p:nvSpPr>
        <p:spPr>
          <a:xfrm>
            <a:off x="6093275" y="736525"/>
            <a:ext cx="29775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nn Diagram for 3">
  <p:cSld name="CUSTOM_1_1_3_1_1_1_1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1"/>
          <p:cNvSpPr txBox="1"/>
          <p:nvPr>
            <p:ph idx="1" type="subTitle"/>
          </p:nvPr>
        </p:nvSpPr>
        <p:spPr>
          <a:xfrm>
            <a:off x="116125" y="736525"/>
            <a:ext cx="21660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8" name="Google Shape;158;p31"/>
          <p:cNvSpPr txBox="1"/>
          <p:nvPr>
            <p:ph idx="2" type="subTitle"/>
          </p:nvPr>
        </p:nvSpPr>
        <p:spPr>
          <a:xfrm>
            <a:off x="2340400" y="736525"/>
            <a:ext cx="22167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9" name="Google Shape;159;p31"/>
          <p:cNvSpPr txBox="1"/>
          <p:nvPr>
            <p:ph idx="3" type="subTitle"/>
          </p:nvPr>
        </p:nvSpPr>
        <p:spPr>
          <a:xfrm>
            <a:off x="4622650" y="736525"/>
            <a:ext cx="21660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0" name="Google Shape;160;p31"/>
          <p:cNvSpPr txBox="1"/>
          <p:nvPr>
            <p:ph idx="4" type="subTitle"/>
          </p:nvPr>
        </p:nvSpPr>
        <p:spPr>
          <a:xfrm>
            <a:off x="6904900" y="736525"/>
            <a:ext cx="21660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ber Sandwich Title  2 1">
  <p:cSld name="CUSTOM_1_1_1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/>
          <p:nvPr/>
        </p:nvSpPr>
        <p:spPr>
          <a:xfrm>
            <a:off x="0" y="-40525"/>
            <a:ext cx="9160500" cy="5193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32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/>
          <p:nvPr/>
        </p:nvSpPr>
        <p:spPr>
          <a:xfrm>
            <a:off x="0" y="-40525"/>
            <a:ext cx="9160500" cy="5193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2"/>
          <p:cNvSpPr/>
          <p:nvPr/>
        </p:nvSpPr>
        <p:spPr>
          <a:xfrm>
            <a:off x="124700" y="120950"/>
            <a:ext cx="8895000" cy="4843200"/>
          </a:xfrm>
          <a:prstGeom prst="roundRect">
            <a:avLst>
              <a:gd fmla="val 1468" name="adj"/>
            </a:avLst>
          </a:prstGeom>
          <a:solidFill>
            <a:srgbClr val="999999"/>
          </a:solidFill>
          <a:ln>
            <a:noFill/>
          </a:ln>
          <a:effectLst>
            <a:outerShdw blurRad="28575" rotWithShape="0" algn="bl" dir="5400000" dist="285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32"/>
          <p:cNvPicPr preferRelativeResize="0"/>
          <p:nvPr/>
        </p:nvPicPr>
        <p:blipFill rotWithShape="1">
          <a:blip r:embed="rId2">
            <a:alphaModFix/>
          </a:blip>
          <a:srcRect b="21656" l="16934" r="16158" t="23350"/>
          <a:stretch/>
        </p:blipFill>
        <p:spPr>
          <a:xfrm>
            <a:off x="4169012" y="2263063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/>
        </p:nvSpPr>
        <p:spPr>
          <a:xfrm>
            <a:off x="7362200" y="4550775"/>
            <a:ext cx="13473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#EduProtocols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3241825" y="4550775"/>
            <a:ext cx="34917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Check out more templates at EduProtocols.com! 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451000" y="4101725"/>
            <a:ext cx="25560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 and Vectorstock used under license.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keep this last page visible. 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ber Sandwich Title">
  <p:cSld name="CUSTOM_1_1_1_2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/>
          <p:nvPr/>
        </p:nvSpPr>
        <p:spPr>
          <a:xfrm>
            <a:off x="2390525" y="1829897"/>
            <a:ext cx="549300" cy="3252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3"/>
          <p:cNvSpPr/>
          <p:nvPr/>
        </p:nvSpPr>
        <p:spPr>
          <a:xfrm>
            <a:off x="3010875" y="2859625"/>
            <a:ext cx="411900" cy="28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24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yber Sandwich Title 1">
  <p:cSld name="CUSTOM_1_1_1_2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/>
          <p:nvPr/>
        </p:nvSpPr>
        <p:spPr>
          <a:xfrm>
            <a:off x="2390525" y="1829897"/>
            <a:ext cx="549300" cy="3252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4"/>
          <p:cNvSpPr/>
          <p:nvPr/>
        </p:nvSpPr>
        <p:spPr>
          <a:xfrm>
            <a:off x="3010875" y="2859625"/>
            <a:ext cx="411900" cy="28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230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4"/>
          <p:cNvSpPr/>
          <p:nvPr/>
        </p:nvSpPr>
        <p:spPr>
          <a:xfrm>
            <a:off x="1647575" y="118225"/>
            <a:ext cx="5711700" cy="10764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238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4"/>
          <p:cNvSpPr txBox="1"/>
          <p:nvPr>
            <p:ph type="title"/>
          </p:nvPr>
        </p:nvSpPr>
        <p:spPr>
          <a:xfrm>
            <a:off x="1647575" y="334325"/>
            <a:ext cx="5711700" cy="860400"/>
          </a:xfrm>
          <a:prstGeom prst="rect">
            <a:avLst/>
          </a:prstGeom>
          <a:effectLst>
            <a:outerShdw blurRad="57150" rotWithShape="0" algn="bl" dir="5400000" dist="4762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8819850" y="4692950"/>
            <a:ext cx="3240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#EduProtocols</a:t>
            </a:r>
            <a:endParaRPr>
              <a:solidFill>
                <a:srgbClr val="B7B7B7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newsela.com/read/fake-news-money/id/25296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ob0mkXmDKP0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newsela.com/read/fake-news-history-teachers/id/25299/" TargetMode="External"/><Relationship Id="rId4" Type="http://schemas.openxmlformats.org/officeDocument/2006/relationships/hyperlink" Target="https://newsela.com/read/fake-news-literacy/id/39256/" TargetMode="External"/><Relationship Id="rId5" Type="http://schemas.openxmlformats.org/officeDocument/2006/relationships/hyperlink" Target="https://newsela.com/read/fake-news-fact-checker/id/24356/" TargetMode="External"/><Relationship Id="rId6" Type="http://schemas.openxmlformats.org/officeDocument/2006/relationships/hyperlink" Target="https://newsela.com/read/fake-news-money/id/25296/" TargetMode="External"/><Relationship Id="rId7" Type="http://schemas.openxmlformats.org/officeDocument/2006/relationships/hyperlink" Target="https://newsela.com/read/lib-ways-to-protect-yourself-from-disinformation/id/2001015435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newsela.com/read/fake-news-history-teachers/id/25299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newsela.com/read/lib-ways-to-protect-yourself-from-disinformation/id/200101543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/>
        </p:nvSpPr>
        <p:spPr>
          <a:xfrm>
            <a:off x="376025" y="3787125"/>
            <a:ext cx="8366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/>
              <a:t>How can we be better informed as citizens?</a:t>
            </a:r>
            <a:endParaRPr b="1"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Read the article about fake news and business responsibility</a:t>
            </a:r>
            <a:r>
              <a:rPr lang="en" sz="1400"/>
              <a:t>, and complete the thinking routine below.</a:t>
            </a:r>
            <a:endParaRPr sz="1400"/>
          </a:p>
        </p:txBody>
      </p:sp>
      <p:graphicFrame>
        <p:nvGraphicFramePr>
          <p:cNvPr id="234" name="Google Shape;234;p44"/>
          <p:cNvGraphicFramePr/>
          <p:nvPr/>
        </p:nvGraphicFramePr>
        <p:xfrm>
          <a:off x="161625" y="109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{ABA1F2C8-8AC9-4FF3-ABB1-BF78D39A4A73}</a:tableStyleId>
              </a:tblPr>
              <a:tblGrid>
                <a:gridCol w="3956800"/>
                <a:gridCol w="4870000"/>
              </a:tblGrid>
              <a:tr h="101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Connections: What connections do you draw between the article and your own life or the world around you? 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Concepts: What key concepts or ideas do you think are important and worth holding on to from the article? 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Changes: What changes in attitudes, thinking, or action are suggested by the text, either for you or others?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Challenge: What ideas, positions, or assumptions do you want to challenge or argue with in the article?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/>
          <p:nvPr>
            <p:ph idx="1" type="subTitle"/>
          </p:nvPr>
        </p:nvSpPr>
        <p:spPr>
          <a:xfrm>
            <a:off x="116125" y="736525"/>
            <a:ext cx="21660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5"/>
          <p:cNvSpPr txBox="1"/>
          <p:nvPr>
            <p:ph idx="2" type="subTitle"/>
          </p:nvPr>
        </p:nvSpPr>
        <p:spPr>
          <a:xfrm>
            <a:off x="2340400" y="736525"/>
            <a:ext cx="22167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5"/>
          <p:cNvSpPr txBox="1"/>
          <p:nvPr>
            <p:ph idx="3" type="subTitle"/>
          </p:nvPr>
        </p:nvSpPr>
        <p:spPr>
          <a:xfrm>
            <a:off x="4622650" y="736525"/>
            <a:ext cx="21660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5"/>
          <p:cNvSpPr txBox="1"/>
          <p:nvPr>
            <p:ph idx="4" type="subTitle"/>
          </p:nvPr>
        </p:nvSpPr>
        <p:spPr>
          <a:xfrm>
            <a:off x="6904900" y="736525"/>
            <a:ext cx="2166000" cy="6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can we be better informed as citizens?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can we be better informed as citizens?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can we be better informed as citizens?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/>
        </p:nvSpPr>
        <p:spPr>
          <a:xfrm>
            <a:off x="255150" y="255150"/>
            <a:ext cx="8541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Introduction from Larry Sabato, what is a problem facing our democracy?</a:t>
            </a:r>
            <a:endParaRPr b="1" sz="2200"/>
          </a:p>
        </p:txBody>
      </p:sp>
      <p:pic>
        <p:nvPicPr>
          <p:cNvPr descr="A critical look at the American system of governance: Is the Electoral College democratic? Is the American presidency too powerful? How can we restore faith in American norms and institutions?" id="190" name="Google Shape;190;p36" title="UVA Democracy Biennial: Reform? Reform! A town hall on the future of American democrac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0" y="1117050"/>
            <a:ext cx="4956775" cy="37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7"/>
          <p:cNvPicPr preferRelativeResize="0"/>
          <p:nvPr/>
        </p:nvPicPr>
        <p:blipFill rotWithShape="1">
          <a:blip r:embed="rId3">
            <a:alphaModFix/>
          </a:blip>
          <a:srcRect b="5456" l="47069" r="16728" t="13222"/>
          <a:stretch/>
        </p:blipFill>
        <p:spPr>
          <a:xfrm>
            <a:off x="2748375" y="201450"/>
            <a:ext cx="3785575" cy="47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52400"/>
            <a:ext cx="644353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9"/>
          <p:cNvPicPr preferRelativeResize="0"/>
          <p:nvPr/>
        </p:nvPicPr>
        <p:blipFill rotWithShape="1">
          <a:blip r:embed="rId3">
            <a:alphaModFix/>
          </a:blip>
          <a:srcRect b="65403" l="0" r="0" t="0"/>
          <a:stretch/>
        </p:blipFill>
        <p:spPr>
          <a:xfrm>
            <a:off x="1600200" y="457200"/>
            <a:ext cx="6061700" cy="40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/>
        </p:nvSpPr>
        <p:spPr>
          <a:xfrm>
            <a:off x="255150" y="255150"/>
            <a:ext cx="854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pic>
        <p:nvPicPr>
          <p:cNvPr id="211" name="Google Shape;2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956" y="255150"/>
            <a:ext cx="6040420" cy="46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https://newsela.com/read/fake-news-history-teachers/id/25299/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https://newsela.com/read/fake-news-literacy/id/39256/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https://newsela.com/read/fake-news-fact-checker/id/24356/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https://newsela.com/read/fake-news-money/id/25296/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https://newsela.com/read/lib-ways-to-protect-yourself-from-disinformation/id/2001015435/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Read the attached article on fake news and a classroom solution</a:t>
            </a:r>
            <a:r>
              <a:rPr lang="en" sz="1400"/>
              <a:t>. Complete the thinking routine below.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2" name="Google Shape;222;p42"/>
          <p:cNvGraphicFramePr/>
          <p:nvPr/>
        </p:nvGraphicFramePr>
        <p:xfrm>
          <a:off x="161625" y="109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{ABA1F2C8-8AC9-4FF3-ABB1-BF78D39A4A73}</a:tableStyleId>
              </a:tblPr>
              <a:tblGrid>
                <a:gridCol w="3956800"/>
                <a:gridCol w="4870000"/>
              </a:tblGrid>
              <a:tr h="101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Connections:What connections do you draw between the article and your own life or the world around you? 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Concepts: What key concepts or ideas do you think are important and worth holding on to from the article? 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Changes: What changes in attitudes, thinking, or action are suggested by the text, either for you or others?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Challenge: What ideas, positions, or assumptions do you want to challenge or argue with in the article?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 txBox="1"/>
          <p:nvPr>
            <p:ph idx="1" type="subTitle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Read the attached article on fake news and individual responsibility</a:t>
            </a:r>
            <a:r>
              <a:rPr lang="en" sz="1400"/>
              <a:t>. Complete the thinking routine below.</a:t>
            </a:r>
            <a:endParaRPr/>
          </a:p>
        </p:txBody>
      </p:sp>
      <p:graphicFrame>
        <p:nvGraphicFramePr>
          <p:cNvPr id="228" name="Google Shape;228;p43"/>
          <p:cNvGraphicFramePr/>
          <p:nvPr/>
        </p:nvGraphicFramePr>
        <p:xfrm>
          <a:off x="161625" y="109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{ABA1F2C8-8AC9-4FF3-ABB1-BF78D39A4A73}</a:tableStyleId>
              </a:tblPr>
              <a:tblGrid>
                <a:gridCol w="3956800"/>
                <a:gridCol w="4870000"/>
              </a:tblGrid>
              <a:tr h="101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Connections:What connections do you draw between the article and your own life or the world around you? 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Concepts: What key concepts or ideas do you think are important and worth holding on to from the article? 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Changes: What changes in attitudes, thinking, or action are suggested by the text, either for you or others?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Challenge: What ideas, positions, or assumptions do you want to challenge or argue with in the article?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526C19D6CEB842BAE52E382A9837FB" ma:contentTypeVersion="10" ma:contentTypeDescription="Create a new document." ma:contentTypeScope="" ma:versionID="51f5209d560fdc4e441e96545263e97f">
  <xsd:schema xmlns:xsd="http://www.w3.org/2001/XMLSchema" xmlns:xs="http://www.w3.org/2001/XMLSchema" xmlns:p="http://schemas.microsoft.com/office/2006/metadata/properties" xmlns:ns2="df3412ef-948d-46d4-8bd7-a2ed407af709" xmlns:ns3="0a4b1ca4-3d96-49b5-a972-3784b7409a50" targetNamespace="http://schemas.microsoft.com/office/2006/metadata/properties" ma:root="true" ma:fieldsID="b6f657ccddcecd9aff29db01f300dd7e" ns2:_="" ns3:_="">
    <xsd:import namespace="df3412ef-948d-46d4-8bd7-a2ed407af709"/>
    <xsd:import namespace="0a4b1ca4-3d96-49b5-a972-3784b7409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412ef-948d-46d4-8bd7-a2ed407af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b1ca4-3d96-49b5-a972-3784b7409a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5e4f40-e94b-4d8a-a6fa-e31f62c6e814}" ma:internalName="TaxCatchAll" ma:showField="CatchAllData" ma:web="0a4b1ca4-3d96-49b5-a972-3784b7409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3412ef-948d-46d4-8bd7-a2ed407af709">
      <Terms xmlns="http://schemas.microsoft.com/office/infopath/2007/PartnerControls"/>
    </lcf76f155ced4ddcb4097134ff3c332f>
    <TaxCatchAll xmlns="0a4b1ca4-3d96-49b5-a972-3784b7409a50" xsi:nil="true"/>
  </documentManagement>
</p:properties>
</file>

<file path=customXml/itemProps1.xml><?xml version="1.0" encoding="utf-8"?>
<ds:datastoreItem xmlns:ds="http://schemas.openxmlformats.org/officeDocument/2006/customXml" ds:itemID="{7F1C92D1-BA00-4FBF-AF9D-ED14742E1D3B}"/>
</file>

<file path=customXml/itemProps2.xml><?xml version="1.0" encoding="utf-8"?>
<ds:datastoreItem xmlns:ds="http://schemas.openxmlformats.org/officeDocument/2006/customXml" ds:itemID="{F95444AB-CD01-42A1-82DF-5648CF01C9B3}"/>
</file>

<file path=customXml/itemProps3.xml><?xml version="1.0" encoding="utf-8"?>
<ds:datastoreItem xmlns:ds="http://schemas.openxmlformats.org/officeDocument/2006/customXml" ds:itemID="{642A8E88-76AC-4A31-9FF0-06AF1B74223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0x010100D3526C19D6CEB842BAE52E382A9837FB</vt:lpwstr>
  </property>
</Properties>
</file>